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3.xml" ContentType="application/vnd.ms-office.chartcolorstyle+xml"/>
  <Override PartName="/ppt/charts/style3.xml" ContentType="application/vnd.ms-office.chartstyle+xml"/>
  <Override PartName="/ppt/charts/colors7.xml" ContentType="application/vnd.ms-office.chartcolorstyle+xml"/>
  <Override PartName="/ppt/charts/style7.xml" ContentType="application/vnd.ms-office.chartstyle+xml"/>
  <Override PartName="/ppt/charts/colors18.xml" ContentType="application/vnd.ms-office.chartcolorstyle+xml"/>
  <Override PartName="/ppt/charts/style18.xml" ContentType="application/vnd.ms-office.chartstyle+xml"/>
  <Override PartName="/ppt/charts/colors22.xml" ContentType="application/vnd.ms-office.chartcolorstyle+xml"/>
  <Override PartName="/ppt/charts/style22.xml" ContentType="application/vnd.ms-office.chartstyle+xml"/>
  <Override PartName="/ppt/charts/colors24.xml" ContentType="application/vnd.ms-office.chartcolorstyle+xml"/>
  <Override PartName="/ppt/charts/style24.xml" ContentType="application/vnd.ms-office.chartstyle+xml"/>
  <Override PartName="/ppt/charts/colors14.xml" ContentType="application/vnd.ms-office.chartcolorstyle+xml"/>
  <Override PartName="/ppt/charts/style14.xml" ContentType="application/vnd.ms-office.chartstyle+xml"/>
  <Override PartName="/ppt/charts/colors20.xml" ContentType="application/vnd.ms-office.chartcolorstyle+xml"/>
  <Override PartName="/ppt/charts/style20.xml" ContentType="application/vnd.ms-office.chartstyle+xml"/>
  <Override PartName="/ppt/charts/colors28.xml" ContentType="application/vnd.ms-office.chartcolorstyle+xml"/>
  <Override PartName="/ppt/charts/style28.xml" ContentType="application/vnd.ms-office.chartstyle+xml"/>
  <Override PartName="/ppt/charts/colors32.xml" ContentType="application/vnd.ms-office.chartcolorstyle+xml"/>
  <Override PartName="/ppt/charts/style32.xml" ContentType="application/vnd.ms-office.chartstyle+xml"/>
  <Override PartName="/ppt/charts/colors34.xml" ContentType="application/vnd.ms-office.chartcolorstyle+xml"/>
  <Override PartName="/ppt/charts/style34.xml" ContentType="application/vnd.ms-office.chartstyl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4" r:id="rId2"/>
    <p:sldId id="276" r:id="rId3"/>
    <p:sldId id="279" r:id="rId4"/>
    <p:sldId id="280" r:id="rId5"/>
    <p:sldId id="284" r:id="rId6"/>
    <p:sldId id="281" r:id="rId7"/>
    <p:sldId id="282" r:id="rId8"/>
    <p:sldId id="283" r:id="rId9"/>
    <p:sldId id="285" r:id="rId10"/>
    <p:sldId id="286" r:id="rId11"/>
    <p:sldId id="287" r:id="rId12"/>
    <p:sldId id="288" r:id="rId13"/>
    <p:sldId id="289" r:id="rId14"/>
    <p:sldId id="331" r:id="rId15"/>
    <p:sldId id="294" r:id="rId16"/>
    <p:sldId id="298" r:id="rId17"/>
    <p:sldId id="343" r:id="rId18"/>
    <p:sldId id="342" r:id="rId19"/>
    <p:sldId id="318" r:id="rId20"/>
    <p:sldId id="320" r:id="rId21"/>
    <p:sldId id="327" r:id="rId22"/>
    <p:sldId id="316" r:id="rId23"/>
    <p:sldId id="319" r:id="rId24"/>
    <p:sldId id="311" r:id="rId25"/>
    <p:sldId id="324" r:id="rId26"/>
    <p:sldId id="325" r:id="rId27"/>
    <p:sldId id="345" r:id="rId28"/>
    <p:sldId id="344" r:id="rId29"/>
    <p:sldId id="328" r:id="rId30"/>
    <p:sldId id="273" r:id="rId31"/>
    <p:sldId id="263" r:id="rId32"/>
    <p:sldId id="268" r:id="rId33"/>
    <p:sldId id="269" r:id="rId34"/>
    <p:sldId id="270" r:id="rId35"/>
    <p:sldId id="264" r:id="rId36"/>
    <p:sldId id="265" r:id="rId37"/>
    <p:sldId id="266" r:id="rId38"/>
    <p:sldId id="267" r:id="rId39"/>
    <p:sldId id="346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580A5"/>
    <a:srgbClr val="4C88AC"/>
    <a:srgbClr val="364D1E"/>
    <a:srgbClr val="435F28"/>
    <a:srgbClr val="94351A"/>
    <a:srgbClr val="364452"/>
    <a:srgbClr val="4F291C"/>
    <a:srgbClr val="4163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271" autoAdjust="0"/>
  </p:normalViewPr>
  <p:slideViewPr>
    <p:cSldViewPr snapToGrid="0" snapToObjects="1">
      <p:cViewPr>
        <p:scale>
          <a:sx n="100" d="100"/>
          <a:sy n="100" d="100"/>
        </p:scale>
        <p:origin x="-3440" y="-14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36" d="100"/>
        <a:sy n="236" d="100"/>
      </p:scale>
      <p:origin x="0" y="204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printerSettings" Target="printerSettings/printerSettings1.bin"/><Relationship Id="rId42" Type="http://schemas.openxmlformats.org/officeDocument/2006/relationships/presProps" Target="presProps.xml"/><Relationship Id="rId43" Type="http://schemas.openxmlformats.org/officeDocument/2006/relationships/viewProps" Target="viewProps.xml"/><Relationship Id="rId44" Type="http://schemas.openxmlformats.org/officeDocument/2006/relationships/theme" Target="theme/theme1.xml"/><Relationship Id="rId4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Relationship Id="rId2" Type="http://schemas.microsoft.com/office/2011/relationships/chartColorStyle" Target="colors28.xml"/><Relationship Id="rId3" Type="http://schemas.microsoft.com/office/2011/relationships/chartStyle" Target="style28.xm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Relationship Id="rId2" Type="http://schemas.microsoft.com/office/2011/relationships/chartColorStyle" Target="colors32.xml"/><Relationship Id="rId3" Type="http://schemas.microsoft.com/office/2011/relationships/chartStyle" Target="style32.xm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Relationship Id="rId2" Type="http://schemas.microsoft.com/office/2011/relationships/chartColorStyle" Target="colors34.xml"/><Relationship Id="rId3" Type="http://schemas.microsoft.com/office/2011/relationships/chartStyle" Target="style34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Relationship Id="rId2" Type="http://schemas.microsoft.com/office/2011/relationships/chartColorStyle" Target="colors3.xml"/><Relationship Id="rId3" Type="http://schemas.microsoft.com/office/2011/relationships/chartStyle" Target="style3.xm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Relationship Id="rId2" Type="http://schemas.microsoft.com/office/2011/relationships/chartColorStyle" Target="colors7.xml"/><Relationship Id="rId3" Type="http://schemas.microsoft.com/office/2011/relationships/chartStyle" Target="style7.xm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Relationship Id="rId2" Type="http://schemas.microsoft.com/office/2011/relationships/chartColorStyle" Target="colors18.xml"/><Relationship Id="rId3" Type="http://schemas.microsoft.com/office/2011/relationships/chartStyle" Target="style18.xm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Relationship Id="rId2" Type="http://schemas.microsoft.com/office/2011/relationships/chartColorStyle" Target="colors22.xml"/><Relationship Id="rId3" Type="http://schemas.microsoft.com/office/2011/relationships/chartStyle" Target="style22.xm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Relationship Id="rId2" Type="http://schemas.microsoft.com/office/2011/relationships/chartColorStyle" Target="colors24.xml"/><Relationship Id="rId3" Type="http://schemas.microsoft.com/office/2011/relationships/chartStyle" Target="style24.xm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Relationship Id="rId2" Type="http://schemas.microsoft.com/office/2011/relationships/chartColorStyle" Target="colors14.xml"/><Relationship Id="rId3" Type="http://schemas.microsoft.com/office/2011/relationships/chartStyle" Target="style14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E:\Lilly%20survyes%20and%20data\Graphs%20of%20means.xlsx" TargetMode="External"/><Relationship Id="rId2" Type="http://schemas.microsoft.com/office/2011/relationships/chartColorStyle" Target="colors20.xml"/><Relationship Id="rId3" Type="http://schemas.microsoft.com/office/2011/relationships/chartStyle" Target="style20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'Entire sample'!$C$28:$C$29</c:f>
              <c:strCache>
                <c:ptCount val="2"/>
                <c:pt idx="0">
                  <c:v>Time 1</c:v>
                </c:pt>
                <c:pt idx="1">
                  <c:v>Time 2</c:v>
                </c:pt>
              </c:strCache>
            </c:strRef>
          </c:cat>
          <c:val>
            <c:numRef>
              <c:f>'Entire sample'!$D$28:$D$29</c:f>
              <c:numCache>
                <c:formatCode>General</c:formatCode>
                <c:ptCount val="2"/>
                <c:pt idx="0">
                  <c:v>164.55</c:v>
                </c:pt>
                <c:pt idx="1">
                  <c:v>165.69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490696"/>
        <c:axId val="2080345160"/>
      </c:barChart>
      <c:catAx>
        <c:axId val="20994906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80345160"/>
        <c:crosses val="autoZero"/>
        <c:auto val="1"/>
        <c:lblAlgn val="ctr"/>
        <c:lblOffset val="100"/>
        <c:noMultiLvlLbl val="0"/>
      </c:catAx>
      <c:valAx>
        <c:axId val="2080345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490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gender'!$D$1:$E$1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'By gender'!$D$21:$E$21</c:f>
              <c:numCache>
                <c:formatCode>General</c:formatCode>
                <c:ptCount val="2"/>
                <c:pt idx="0">
                  <c:v>24.71</c:v>
                </c:pt>
                <c:pt idx="1">
                  <c:v>25.31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752808"/>
        <c:axId val="2099756552"/>
      </c:barChart>
      <c:catAx>
        <c:axId val="2099752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756552"/>
        <c:crosses val="autoZero"/>
        <c:auto val="1"/>
        <c:lblAlgn val="ctr"/>
        <c:lblOffset val="100"/>
        <c:noMultiLvlLbl val="0"/>
      </c:catAx>
      <c:valAx>
        <c:axId val="209975655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75280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gender'!$D$1:$E$1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'By gender'!$D$25:$E$25</c:f>
              <c:numCache>
                <c:formatCode>General</c:formatCode>
                <c:ptCount val="2"/>
                <c:pt idx="0">
                  <c:v>13.98</c:v>
                </c:pt>
                <c:pt idx="1">
                  <c:v>15.12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789896"/>
        <c:axId val="2099793640"/>
      </c:barChart>
      <c:catAx>
        <c:axId val="2099789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793640"/>
        <c:crosses val="autoZero"/>
        <c:auto val="1"/>
        <c:lblAlgn val="ctr"/>
        <c:lblOffset val="100"/>
        <c:noMultiLvlLbl val="0"/>
      </c:catAx>
      <c:valAx>
        <c:axId val="20997936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789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gender'!$D$1:$E$1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'By gender'!$D$17:$E$17</c:f>
              <c:numCache>
                <c:formatCode>General</c:formatCode>
                <c:ptCount val="2"/>
                <c:pt idx="0">
                  <c:v>142.65</c:v>
                </c:pt>
                <c:pt idx="1">
                  <c:v>147.7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826392"/>
        <c:axId val="2099830136"/>
      </c:barChart>
      <c:catAx>
        <c:axId val="20998263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830136"/>
        <c:crosses val="autoZero"/>
        <c:auto val="1"/>
        <c:lblAlgn val="ctr"/>
        <c:lblOffset val="100"/>
        <c:noMultiLvlLbl val="0"/>
      </c:catAx>
      <c:valAx>
        <c:axId val="20998301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8263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'Entire sample'!$C$8:$C$9</c:f>
              <c:strCache>
                <c:ptCount val="2"/>
                <c:pt idx="0">
                  <c:v>Time 1</c:v>
                </c:pt>
                <c:pt idx="1">
                  <c:v>Time 2</c:v>
                </c:pt>
              </c:strCache>
            </c:strRef>
          </c:cat>
          <c:val>
            <c:numRef>
              <c:f>'Entire sample'!$D$8:$D$9</c:f>
              <c:numCache>
                <c:formatCode>General</c:formatCode>
                <c:ptCount val="2"/>
                <c:pt idx="0">
                  <c:v>57.82</c:v>
                </c:pt>
                <c:pt idx="1">
                  <c:v>55.8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8465784"/>
        <c:axId val="2098469528"/>
      </c:barChart>
      <c:catAx>
        <c:axId val="2098465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8469528"/>
        <c:crosses val="autoZero"/>
        <c:auto val="1"/>
        <c:lblAlgn val="ctr"/>
        <c:lblOffset val="100"/>
        <c:noMultiLvlLbl val="0"/>
      </c:catAx>
      <c:valAx>
        <c:axId val="2098469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846578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'Entire sample'!$C$14:$C$15</c:f>
              <c:strCache>
                <c:ptCount val="2"/>
                <c:pt idx="0">
                  <c:v>Time 1</c:v>
                </c:pt>
                <c:pt idx="1">
                  <c:v>Time 2</c:v>
                </c:pt>
              </c:strCache>
            </c:strRef>
          </c:cat>
          <c:val>
            <c:numRef>
              <c:f>'Entire sample'!$D$14:$D$15</c:f>
              <c:numCache>
                <c:formatCode>General</c:formatCode>
                <c:ptCount val="2"/>
                <c:pt idx="0">
                  <c:v>11.95</c:v>
                </c:pt>
                <c:pt idx="1">
                  <c:v>11.3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8502264"/>
        <c:axId val="2098506008"/>
      </c:barChart>
      <c:catAx>
        <c:axId val="2098502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8506008"/>
        <c:crosses val="autoZero"/>
        <c:auto val="1"/>
        <c:lblAlgn val="ctr"/>
        <c:lblOffset val="100"/>
        <c:noMultiLvlLbl val="0"/>
      </c:catAx>
      <c:valAx>
        <c:axId val="20985060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85022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gender'!$D$1:$E$1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'By gender'!$D$29:$E$29</c:f>
              <c:numCache>
                <c:formatCode>General</c:formatCode>
                <c:ptCount val="2"/>
                <c:pt idx="0">
                  <c:v>160.3</c:v>
                </c:pt>
                <c:pt idx="1">
                  <c:v>168.74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00337240"/>
        <c:axId val="2100340984"/>
      </c:barChart>
      <c:catAx>
        <c:axId val="2100337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0340984"/>
        <c:crosses val="autoZero"/>
        <c:auto val="1"/>
        <c:lblAlgn val="ctr"/>
        <c:lblOffset val="100"/>
        <c:noMultiLvlLbl val="0"/>
      </c:catAx>
      <c:valAx>
        <c:axId val="21003409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003372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gender'!$D$1:$E$1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'By gender'!$D$9:$E$9</c:f>
              <c:numCache>
                <c:formatCode>General</c:formatCode>
                <c:ptCount val="2"/>
                <c:pt idx="0">
                  <c:v>53.66</c:v>
                </c:pt>
                <c:pt idx="1">
                  <c:v>57.0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549640"/>
        <c:axId val="2099553432"/>
      </c:barChart>
      <c:catAx>
        <c:axId val="2099549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553432"/>
        <c:crosses val="autoZero"/>
        <c:auto val="1"/>
        <c:lblAlgn val="ctr"/>
        <c:lblOffset val="100"/>
        <c:noMultiLvlLbl val="0"/>
      </c:catAx>
      <c:valAx>
        <c:axId val="2099553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54964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gender'!$D$1:$E$1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'By gender'!$D$11:$E$11</c:f>
              <c:numCache>
                <c:formatCode>General</c:formatCode>
                <c:ptCount val="2"/>
                <c:pt idx="0">
                  <c:v>3.38</c:v>
                </c:pt>
                <c:pt idx="1">
                  <c:v>6.35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606760"/>
        <c:axId val="2099610504"/>
      </c:barChart>
      <c:catAx>
        <c:axId val="2099606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610504"/>
        <c:crosses val="autoZero"/>
        <c:auto val="1"/>
        <c:lblAlgn val="ctr"/>
        <c:lblOffset val="100"/>
        <c:noMultiLvlLbl val="0"/>
      </c:catAx>
      <c:valAx>
        <c:axId val="20996105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606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gender'!$D$1:$E$1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'By gender'!$D$13:$E$13</c:f>
              <c:numCache>
                <c:formatCode>General</c:formatCode>
                <c:ptCount val="2"/>
                <c:pt idx="0">
                  <c:v>8.15</c:v>
                </c:pt>
                <c:pt idx="1">
                  <c:v>7.659999999999997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643256"/>
        <c:axId val="2099647000"/>
      </c:barChart>
      <c:catAx>
        <c:axId val="2099643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647000"/>
        <c:crosses val="autoZero"/>
        <c:auto val="1"/>
        <c:lblAlgn val="ctr"/>
        <c:lblOffset val="100"/>
        <c:noMultiLvlLbl val="0"/>
      </c:catAx>
      <c:valAx>
        <c:axId val="2099647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64325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gender'!$D$1:$E$1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'By gender'!$D$5:$E$5</c:f>
              <c:numCache>
                <c:formatCode>General</c:formatCode>
                <c:ptCount val="2"/>
                <c:pt idx="0">
                  <c:v>67.7</c:v>
                </c:pt>
                <c:pt idx="1">
                  <c:v>69.9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679768"/>
        <c:axId val="2099683512"/>
      </c:barChart>
      <c:catAx>
        <c:axId val="2099679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683512"/>
        <c:crosses val="autoZero"/>
        <c:auto val="1"/>
        <c:lblAlgn val="ctr"/>
        <c:lblOffset val="100"/>
        <c:noMultiLvlLbl val="0"/>
      </c:catAx>
      <c:valAx>
        <c:axId val="20996835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679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'By gender'!$D$1:$E$1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'By gender'!$D$3:$E$3</c:f>
              <c:numCache>
                <c:formatCode>General</c:formatCode>
                <c:ptCount val="2"/>
                <c:pt idx="0">
                  <c:v>60.54</c:v>
                </c:pt>
                <c:pt idx="1">
                  <c:v>61.83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099716280"/>
        <c:axId val="2099720024"/>
      </c:barChart>
      <c:catAx>
        <c:axId val="2099716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720024"/>
        <c:crosses val="autoZero"/>
        <c:auto val="1"/>
        <c:lblAlgn val="ctr"/>
        <c:lblOffset val="100"/>
        <c:noMultiLvlLbl val="0"/>
      </c:catAx>
      <c:valAx>
        <c:axId val="209972002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9971628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2/29/16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chart" Target="../charts/char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hyperlink" Target="mailto:thompson@pepperdine.edu" TargetMode="External"/><Relationship Id="rId3" Type="http://schemas.openxmlformats.org/officeDocument/2006/relationships/hyperlink" Target="mailto:cperrin@pepperdine.edu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err="1" smtClean="0"/>
              <a:t>Seaver</a:t>
            </a:r>
            <a:r>
              <a:rPr lang="en-US" sz="4000" dirty="0" smtClean="0"/>
              <a:t> Undergraduate Survey on Faith and Vocation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2011-2014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Cindy Miller-Perrin and Don Thompson</a:t>
            </a:r>
          </a:p>
          <a:p>
            <a:r>
              <a:rPr lang="en-US" dirty="0" smtClean="0"/>
              <a:t>University Spiritual Life Committee</a:t>
            </a:r>
          </a:p>
          <a:p>
            <a:r>
              <a:rPr lang="en-US" dirty="0" smtClean="0"/>
              <a:t>March 7, 2016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41837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Personal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My need for personal control over my life</a:t>
            </a:r>
          </a:p>
          <a:p>
            <a:pPr marL="0" indent="0">
              <a:buNone/>
            </a:pPr>
            <a:r>
              <a:rPr lang="en-US" dirty="0" smtClean="0"/>
              <a:t>Being uncertain of what God wants for me</a:t>
            </a:r>
          </a:p>
          <a:p>
            <a:pPr marL="0" indent="0">
              <a:buNone/>
            </a:pPr>
            <a:r>
              <a:rPr lang="en-US" dirty="0" smtClean="0"/>
              <a:t>Lack of motivation</a:t>
            </a:r>
          </a:p>
          <a:p>
            <a:pPr marL="0" indent="0">
              <a:buNone/>
            </a:pPr>
            <a:r>
              <a:rPr lang="en-US" dirty="0" smtClean="0"/>
              <a:t>Selfishness</a:t>
            </a:r>
          </a:p>
        </p:txBody>
      </p:sp>
    </p:spTree>
    <p:extLst>
      <p:ext uri="{BB962C8B-B14F-4D97-AF65-F5344CB8AC3E}">
        <p14:creationId xmlns:p14="http://schemas.microsoft.com/office/powerpoint/2010/main" val="257254250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Interpersonal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Boyfriend or girlfriend</a:t>
            </a:r>
          </a:p>
          <a:p>
            <a:pPr marL="0" indent="0">
              <a:buNone/>
            </a:pPr>
            <a:r>
              <a:rPr lang="en-US" dirty="0" smtClean="0"/>
              <a:t>Parents</a:t>
            </a:r>
          </a:p>
          <a:p>
            <a:pPr marL="0" indent="0">
              <a:buNone/>
            </a:pPr>
            <a:r>
              <a:rPr lang="en-US" dirty="0"/>
              <a:t>T</a:t>
            </a:r>
            <a:r>
              <a:rPr lang="en-US" dirty="0" smtClean="0"/>
              <a:t>eacher or professor</a:t>
            </a:r>
          </a:p>
          <a:p>
            <a:pPr marL="0" indent="0">
              <a:buNone/>
            </a:pPr>
            <a:r>
              <a:rPr lang="en-US" dirty="0" smtClean="0"/>
              <a:t>A family friend</a:t>
            </a:r>
          </a:p>
        </p:txBody>
      </p:sp>
    </p:spTree>
    <p:extLst>
      <p:ext uri="{BB962C8B-B14F-4D97-AF65-F5344CB8AC3E}">
        <p14:creationId xmlns:p14="http://schemas.microsoft.com/office/powerpoint/2010/main" val="32243305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Sociocultural Barriers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Lack of financial resources</a:t>
            </a:r>
          </a:p>
          <a:p>
            <a:pPr marL="0" indent="0">
              <a:buNone/>
            </a:pPr>
            <a:r>
              <a:rPr lang="en-US" dirty="0" smtClean="0"/>
              <a:t>Feeling pressure or a desire to get married</a:t>
            </a:r>
          </a:p>
          <a:p>
            <a:pPr marL="0" indent="0">
              <a:buNone/>
            </a:pPr>
            <a:r>
              <a:rPr lang="en-US" dirty="0" smtClean="0"/>
              <a:t>Feeling that opportunities are limited by gender stereotypes of my friends.</a:t>
            </a:r>
          </a:p>
          <a:p>
            <a:pPr marL="0" indent="0">
              <a:buNone/>
            </a:pPr>
            <a:r>
              <a:rPr lang="en-US" dirty="0" smtClean="0"/>
              <a:t>Financial debt</a:t>
            </a:r>
          </a:p>
        </p:txBody>
      </p:sp>
    </p:spTree>
    <p:extLst>
      <p:ext uri="{BB962C8B-B14F-4D97-AF65-F5344CB8AC3E}">
        <p14:creationId xmlns:p14="http://schemas.microsoft.com/office/powerpoint/2010/main" val="290804402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Wellness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I am always optimistic about my future</a:t>
            </a:r>
          </a:p>
          <a:p>
            <a:pPr marL="0" indent="0">
              <a:buNone/>
            </a:pPr>
            <a:r>
              <a:rPr lang="en-US" dirty="0" smtClean="0"/>
              <a:t>In general, I feel confident about my abilities</a:t>
            </a:r>
          </a:p>
          <a:p>
            <a:pPr marL="0" indent="0">
              <a:buNone/>
            </a:pPr>
            <a:r>
              <a:rPr lang="en-US" dirty="0" smtClean="0"/>
              <a:t>My life has often seemed devoid of positive mental stimulation.</a:t>
            </a:r>
          </a:p>
          <a:p>
            <a:pPr marL="0" indent="0">
              <a:buNone/>
            </a:pPr>
            <a:r>
              <a:rPr lang="en-US" dirty="0" smtClean="0"/>
              <a:t>I expect always to be physically healthy.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23214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Differences: Mature Faith Index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0116278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22480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Differences: College Student Behaviors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1445462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133903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Time Differences: Divine Struggles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61419086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872964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Total </a:t>
            </a:r>
            <a:r>
              <a:rPr lang="en-US" smtClean="0"/>
              <a:t>Sample Correlations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0844902"/>
              </p:ext>
            </p:extLst>
          </p:nvPr>
        </p:nvGraphicFramePr>
        <p:xfrm>
          <a:off x="1219994" y="1977084"/>
          <a:ext cx="6589473" cy="4020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0590"/>
                <a:gridCol w="527496"/>
                <a:gridCol w="599043"/>
                <a:gridCol w="599043"/>
                <a:gridCol w="622202"/>
                <a:gridCol w="575884"/>
                <a:gridCol w="599043"/>
                <a:gridCol w="599043"/>
                <a:gridCol w="599043"/>
                <a:gridCol w="599043"/>
                <a:gridCol w="599043"/>
              </a:tblGrid>
              <a:tr h="5250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Faith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/ Spiritual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Mature Faith</a:t>
                      </a:r>
                      <a:r>
                        <a:rPr lang="en-US" sz="900" u="none" strike="noStrike" baseline="0" dirty="0" smtClean="0">
                          <a:effectLst/>
                        </a:rPr>
                        <a:t> Index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Faith Behaviors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dirty="0" smtClean="0">
                          <a:effectLst/>
                        </a:rPr>
                        <a:t>Understand</a:t>
                      </a:r>
                      <a:r>
                        <a:rPr lang="en-US" sz="900" u="none" strike="noStrike" baseline="0" dirty="0" smtClean="0">
                          <a:effectLst/>
                        </a:rPr>
                        <a:t> Vocation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Discern/ Acton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Life Purpose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Personal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Interperson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Sociocult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Wellness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Faith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9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i="0" u="none" strike="noStrik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</a:t>
                      </a:r>
                      <a:endParaRPr lang="en-US" sz="900" b="1" i="0" u="none" strike="noStrike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.787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.800</a:t>
                      </a:r>
                      <a:r>
                        <a:rPr lang="en-US" sz="9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.511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.118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.405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.405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Mature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Faith Index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.786</a:t>
                      </a:r>
                      <a:r>
                        <a:rPr lang="en-US" sz="9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.468</a:t>
                      </a:r>
                      <a:r>
                        <a:rPr lang="en-US" sz="9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.357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-.007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.468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Faith Behaviors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.427</a:t>
                      </a:r>
                      <a:r>
                        <a:rPr lang="en-US" sz="900" b="0" i="0" u="none" strike="noStrike" baseline="300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.027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.302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.031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.297</a:t>
                      </a:r>
                      <a:r>
                        <a:rPr lang="en-US" sz="9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Understand Vocation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.303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.261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.010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.279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Discern/ Action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.248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-.161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-.061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-.082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.169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25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Life Purpose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-.247</a:t>
                      </a:r>
                      <a:r>
                        <a:rPr lang="en-US" sz="9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-.026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-.069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.479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Personal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.394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.489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-.327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err="1" smtClean="0">
                          <a:effectLst/>
                        </a:rPr>
                        <a:t>Interperson</a:t>
                      </a:r>
                      <a:endParaRPr lang="en-US" sz="900" u="none" strike="noStrike" dirty="0" smtClean="0">
                        <a:effectLst/>
                      </a:endParaRPr>
                    </a:p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.465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-.222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Sociocult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-.263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Wellness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626981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Differences: </a:t>
            </a:r>
            <a:r>
              <a:rPr lang="en-US" dirty="0"/>
              <a:t>Mature Faith </a:t>
            </a:r>
            <a:r>
              <a:rPr lang="en-US" dirty="0" smtClean="0"/>
              <a:t>Index 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773460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514312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Differences: </a:t>
            </a:r>
            <a:br>
              <a:rPr lang="en-US" dirty="0" smtClean="0"/>
            </a:br>
            <a:r>
              <a:rPr lang="en-US" dirty="0" smtClean="0"/>
              <a:t>Faith Behaviors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99021855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713118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 smtClean="0"/>
              <a:t>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Student survey data </a:t>
            </a:r>
            <a:r>
              <a:rPr lang="en-US" dirty="0" smtClean="0"/>
              <a:t>from 2011</a:t>
            </a:r>
            <a:r>
              <a:rPr lang="en-US" dirty="0"/>
              <a:t>-</a:t>
            </a:r>
            <a:r>
              <a:rPr lang="en-US" dirty="0" smtClean="0"/>
              <a:t>2014, including participants </a:t>
            </a:r>
            <a:r>
              <a:rPr lang="en-US" dirty="0"/>
              <a:t>who completed the survey during their first and third years</a:t>
            </a:r>
          </a:p>
          <a:p>
            <a:r>
              <a:rPr lang="en-US" dirty="0" smtClean="0"/>
              <a:t>Sample size: 250;  </a:t>
            </a:r>
            <a:r>
              <a:rPr lang="en-US" dirty="0" smtClean="0"/>
              <a:t>Ages: 18: 57%, 19: 41%,  20+: 2%</a:t>
            </a:r>
            <a:endParaRPr lang="en-US" dirty="0" smtClean="0"/>
          </a:p>
          <a:p>
            <a:r>
              <a:rPr lang="en-US" dirty="0" smtClean="0"/>
              <a:t>Gender: </a:t>
            </a:r>
            <a:r>
              <a:rPr lang="en-US" dirty="0" smtClean="0"/>
              <a:t>35% </a:t>
            </a:r>
            <a:r>
              <a:rPr lang="en-US" dirty="0" smtClean="0"/>
              <a:t>male, </a:t>
            </a:r>
            <a:r>
              <a:rPr lang="en-US" dirty="0" smtClean="0"/>
              <a:t>64% female; International </a:t>
            </a:r>
            <a:r>
              <a:rPr lang="en-US" dirty="0" smtClean="0"/>
              <a:t>Students </a:t>
            </a:r>
            <a:r>
              <a:rPr lang="en-US" dirty="0" smtClean="0"/>
              <a:t>9.9%</a:t>
            </a:r>
            <a:endParaRPr lang="en-US" dirty="0" smtClean="0"/>
          </a:p>
          <a:p>
            <a:r>
              <a:rPr lang="en-US" dirty="0" smtClean="0"/>
              <a:t>(%) African</a:t>
            </a:r>
            <a:r>
              <a:rPr lang="en-US" dirty="0" smtClean="0"/>
              <a:t>-American 4.7, Asian-American 9.1, Asian 15.5, </a:t>
            </a:r>
            <a:r>
              <a:rPr lang="en-US" dirty="0" err="1" smtClean="0"/>
              <a:t>Caucasion</a:t>
            </a:r>
            <a:r>
              <a:rPr lang="en-US" dirty="0" smtClean="0"/>
              <a:t> 50, American Indian 1.7, Native Hawaiian 0.9, Multiracial 8.6, Other 1.7</a:t>
            </a:r>
          </a:p>
          <a:p>
            <a:r>
              <a:rPr lang="en-US" dirty="0" smtClean="0"/>
              <a:t>(%) Agnostic </a:t>
            </a:r>
            <a:r>
              <a:rPr lang="en-US" dirty="0" smtClean="0"/>
              <a:t>5.6, Atheist 3, Buddhist 1.3, Catholic 22, Hindu 0.4, Jewish 0.9, Muslim 0.4, Protestant 42.7, Other 23.3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454380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Differences: Negative Religious Coping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5188181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270147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Differences: Doubts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7601038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243303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Differences: Understanding Vocation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3336884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75959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Differences: Life Purpose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6540058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844805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Differences: Personal Barriers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229533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13833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Differences: Sociocultural Barriers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6551972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808469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Gender Differences: Wellness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48817966"/>
              </p:ext>
            </p:extLst>
          </p:nvPr>
        </p:nvGraphicFramePr>
        <p:xfrm>
          <a:off x="900113" y="2133600"/>
          <a:ext cx="7345362" cy="3932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03755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Female Correlations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38564177"/>
              </p:ext>
            </p:extLst>
          </p:nvPr>
        </p:nvGraphicFramePr>
        <p:xfrm>
          <a:off x="1219994" y="1977084"/>
          <a:ext cx="6589473" cy="4020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8233"/>
                <a:gridCol w="539853"/>
                <a:gridCol w="599043"/>
                <a:gridCol w="599043"/>
                <a:gridCol w="659272"/>
                <a:gridCol w="538814"/>
                <a:gridCol w="599043"/>
                <a:gridCol w="599043"/>
                <a:gridCol w="599043"/>
                <a:gridCol w="599043"/>
                <a:gridCol w="599043"/>
              </a:tblGrid>
              <a:tr h="5250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Faith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/ Spiritual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Mature Faith</a:t>
                      </a:r>
                      <a:r>
                        <a:rPr lang="en-US" sz="900" u="none" strike="noStrike" baseline="0" dirty="0" smtClean="0">
                          <a:effectLst/>
                        </a:rPr>
                        <a:t> Index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Faith Behaviors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dirty="0" smtClean="0">
                          <a:effectLst/>
                        </a:rPr>
                        <a:t>Understand</a:t>
                      </a:r>
                      <a:r>
                        <a:rPr lang="en-US" sz="900" u="none" strike="noStrike" baseline="0" dirty="0" smtClean="0">
                          <a:effectLst/>
                        </a:rPr>
                        <a:t> Vocation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Discern/ Acton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Life Purpose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Personal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Interperson</a:t>
                      </a:r>
                      <a:endParaRPr lang="en-US" sz="900" b="1" i="0" u="none" strike="noStrike" dirty="0" smtClean="0">
                        <a:solidFill>
                          <a:schemeClr val="lt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Sociocult</a:t>
                      </a:r>
                      <a:endParaRPr lang="en-US" sz="900" b="1" i="0" u="none" strike="noStrike" dirty="0" smtClean="0">
                        <a:solidFill>
                          <a:schemeClr val="lt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Wellness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Faith</a:t>
                      </a:r>
                      <a:r>
                        <a:rPr lang="en-US" sz="900" b="0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/</a:t>
                      </a:r>
                      <a:r>
                        <a:rPr lang="en-US" sz="900" b="1" i="0" u="none" strike="noStrike" kern="1200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900" b="1" i="0" u="none" strike="noStrik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</a:t>
                      </a:r>
                      <a:endParaRPr lang="en-US" sz="900" b="1" i="0" u="none" strike="noStrike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.767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.763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.444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.448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-.049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.394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Mature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Faith Index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.741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.350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.365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.039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.464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Faith Behaviors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.303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-.056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.282</a:t>
                      </a:r>
                      <a:r>
                        <a:rPr lang="en-US" sz="9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.041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.053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.221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Understand Vocation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.327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.254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.092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.269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Discern/ Action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.256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-.154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-.042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.035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.222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525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Life Purpose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-.187</a:t>
                      </a:r>
                      <a:r>
                        <a:rPr lang="en-US" sz="9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.458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Personal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.366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.453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-.350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Interperson</a:t>
                      </a:r>
                      <a:endParaRPr lang="en-US" sz="900" b="1" i="0" u="none" strike="noStrike" dirty="0" smtClean="0">
                        <a:solidFill>
                          <a:schemeClr val="lt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.446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-.259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Sociocult</a:t>
                      </a:r>
                      <a:endParaRPr lang="en-US" sz="900" b="1" i="0" u="none" strike="noStrike" dirty="0" smtClean="0">
                        <a:solidFill>
                          <a:schemeClr val="lt1"/>
                        </a:solidFill>
                        <a:effectLst/>
                        <a:latin typeface="+mn-lt"/>
                      </a:endParaRPr>
                    </a:p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-.235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Wellness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31257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Male Correlations</a:t>
            </a:r>
            <a:endParaRPr lang="en-US" dirty="0"/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4741668"/>
              </p:ext>
            </p:extLst>
          </p:nvPr>
        </p:nvGraphicFramePr>
        <p:xfrm>
          <a:off x="1219994" y="1977084"/>
          <a:ext cx="6589473" cy="40200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2947"/>
                <a:gridCol w="515139"/>
                <a:gridCol w="599043"/>
                <a:gridCol w="599043"/>
                <a:gridCol w="634558"/>
                <a:gridCol w="563528"/>
                <a:gridCol w="599043"/>
                <a:gridCol w="599043"/>
                <a:gridCol w="599043"/>
                <a:gridCol w="599043"/>
                <a:gridCol w="599043"/>
              </a:tblGrid>
              <a:tr h="525008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u="none" strike="noStrike" dirty="0">
                          <a:effectLst/>
                        </a:rPr>
                        <a:t> 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Faith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/ Spiritual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Mature Faith</a:t>
                      </a:r>
                      <a:r>
                        <a:rPr lang="en-US" sz="900" u="none" strike="noStrike" baseline="0" dirty="0" smtClean="0">
                          <a:effectLst/>
                        </a:rPr>
                        <a:t> Index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Faith Behaviors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u="none" strike="noStrike" dirty="0" smtClean="0">
                          <a:effectLst/>
                        </a:rPr>
                        <a:t>Understand</a:t>
                      </a:r>
                      <a:r>
                        <a:rPr lang="en-US" sz="900" u="none" strike="noStrike" baseline="0" dirty="0" smtClean="0">
                          <a:effectLst/>
                        </a:rPr>
                        <a:t> Vocation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Discern/ Acton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Life Purpose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Personal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Interperson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Sociocult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Wellness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Faith/</a:t>
                      </a:r>
                      <a:endParaRPr lang="en-US" sz="900" b="0" i="0" u="none" strike="noStrike" kern="1200" baseline="0" dirty="0" smtClean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  <a:p>
                      <a:pPr algn="ctr" fontAlgn="b"/>
                      <a:r>
                        <a:rPr lang="en-US" sz="900" b="1" i="0" u="none" strike="noStrike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Spiritual</a:t>
                      </a:r>
                      <a:endParaRPr lang="en-US" sz="900" b="1" i="0" u="none" strike="noStrike" kern="1200" baseline="0" dirty="0">
                        <a:solidFill>
                          <a:schemeClr val="lt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.807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.845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.598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.227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.327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.414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Mature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Faith Index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.843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.616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.202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.326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-.055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-.103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-.109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.460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Faith Behaviors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.584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.166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.315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-.129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-.038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.424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Understand Vocation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.321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.278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-.043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.003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-.106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.316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 smtClean="0">
                          <a:effectLst/>
                        </a:rPr>
                        <a:t>Discern/ Action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.249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-.177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-.288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.089</a:t>
                      </a:r>
                    </a:p>
                  </a:txBody>
                  <a:tcPr marL="9525" marR="9525" marT="9525" marB="0" anchor="ctr"/>
                </a:tc>
              </a:tr>
              <a:tr h="525008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Life Purpose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-.399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-.089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-.184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.515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Personal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.444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.562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-.321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Interperson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.503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-.171</a:t>
                      </a: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b="1" i="0" u="none" strike="noStrike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Sociocult</a:t>
                      </a:r>
                      <a:r>
                        <a:rPr lang="en-US" sz="900" b="1" i="0" u="none" strike="noStrike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</a:rPr>
                        <a:t> Barriers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-.394</a:t>
                      </a:r>
                      <a:r>
                        <a:rPr lang="en-US" sz="900" b="0" i="0" u="none" strike="noStrike" baseline="3000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**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300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 dirty="0">
                          <a:effectLst/>
                        </a:rPr>
                        <a:t>Wellness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318405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40220" y="935792"/>
            <a:ext cx="5669773" cy="1924050"/>
          </a:xfrm>
        </p:spPr>
        <p:txBody>
          <a:bodyPr/>
          <a:lstStyle/>
          <a:p>
            <a:r>
              <a:rPr lang="en-US" sz="4000" dirty="0" smtClean="0"/>
              <a:t>First Year Law Student Life Purpose Survey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23211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Faith and Spirituality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0113" y="2489201"/>
            <a:ext cx="7345363" cy="39319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 continually look for ways to strengthen my faith.</a:t>
            </a:r>
          </a:p>
          <a:p>
            <a:pPr marL="0" indent="0">
              <a:buNone/>
            </a:pPr>
            <a:r>
              <a:rPr lang="en-US" dirty="0" smtClean="0"/>
              <a:t>I look to God for strength, support, and guidance.</a:t>
            </a:r>
          </a:p>
          <a:p>
            <a:pPr marL="0" indent="0">
              <a:buNone/>
            </a:pPr>
            <a:r>
              <a:rPr lang="en-US" dirty="0" smtClean="0"/>
              <a:t>I believe in God.</a:t>
            </a:r>
          </a:p>
          <a:p>
            <a:pPr marL="0" indent="0">
              <a:buNone/>
            </a:pPr>
            <a:r>
              <a:rPr lang="en-US" dirty="0" smtClean="0"/>
              <a:t>Most of the time, I feel close to God.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34368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04949" y="683954"/>
            <a:ext cx="2145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>
                <a:latin typeface="+mj-lt"/>
              </a:rPr>
              <a:t>Demographics</a:t>
            </a:r>
            <a:endParaRPr lang="en-US" sz="2400" b="1" dirty="0">
              <a:latin typeface="+mj-lt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504949" y="1301433"/>
            <a:ext cx="0" cy="502793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 flipH="1">
            <a:off x="826456" y="3363047"/>
            <a:ext cx="7623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826456" y="1456639"/>
            <a:ext cx="20697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Gender: 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Female 52.2%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Male  47.8%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Sample Size 142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213206" y="3640046"/>
            <a:ext cx="4237057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Ethnicity: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Caucasian 45.1%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Asian 6.8%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Latino 6.8%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African American 4.5%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American Indian/Alaska Native 1.5%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Multiracial 20.3%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26456" y="3641860"/>
            <a:ext cx="24379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Religious Preferences: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Christian 70%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Agnostic 11.5%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Atheist 10%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Jewish 5.4%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Muslim 1.5%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Hindu 0.8%</a:t>
            </a:r>
          </a:p>
          <a:p>
            <a:pPr marL="342900" indent="-342900">
              <a:buFont typeface="Arial"/>
              <a:buChar char="•"/>
            </a:pPr>
            <a:r>
              <a:rPr lang="en-US" dirty="0" smtClean="0"/>
              <a:t>Other 0.8%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4213206" y="1456639"/>
            <a:ext cx="2364750" cy="175432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Political Affiliation: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Democrat 35.7%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Republican 26.2%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Independent 21.4%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Libertarian 9.5%</a:t>
            </a:r>
          </a:p>
          <a:p>
            <a:pPr marL="285750" indent="-285750">
              <a:buFont typeface="Arial"/>
              <a:buChar char="•"/>
            </a:pPr>
            <a:r>
              <a:rPr lang="en-US" dirty="0" smtClean="0"/>
              <a:t>Other 7.1%</a:t>
            </a:r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 flipH="1">
            <a:off x="826456" y="1301433"/>
            <a:ext cx="7623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74349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57743" y="151181"/>
            <a:ext cx="7345362" cy="1191251"/>
          </a:xfrm>
        </p:spPr>
        <p:txBody>
          <a:bodyPr>
            <a:normAutofit/>
          </a:bodyPr>
          <a:lstStyle/>
          <a:p>
            <a:r>
              <a:rPr lang="en-US" sz="3200" dirty="0" smtClean="0"/>
              <a:t>Survey Questions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906033" y="1160313"/>
            <a:ext cx="7345363" cy="5095971"/>
          </a:xfrm>
        </p:spPr>
        <p:txBody>
          <a:bodyPr>
            <a:normAutofit/>
          </a:bodyPr>
          <a:lstStyle/>
          <a:p>
            <a:pPr marL="0" indent="0">
              <a:lnSpc>
                <a:spcPct val="25000"/>
              </a:lnSpc>
              <a:buNone/>
            </a:pPr>
            <a:endParaRPr lang="en-US" sz="1800" dirty="0" smtClean="0"/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Rectangle 3"/>
          <p:cNvSpPr/>
          <p:nvPr/>
        </p:nvSpPr>
        <p:spPr>
          <a:xfrm>
            <a:off x="752528" y="1160313"/>
            <a:ext cx="7838709" cy="5078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“</a:t>
            </a:r>
            <a:r>
              <a:rPr lang="en-US" dirty="0"/>
              <a:t>I am able to integrate my personal values with my </a:t>
            </a:r>
            <a:r>
              <a:rPr lang="en-US" dirty="0" smtClean="0"/>
              <a:t>professional </a:t>
            </a:r>
          </a:p>
          <a:p>
            <a:r>
              <a:rPr lang="en-US" dirty="0" smtClean="0"/>
              <a:t>skills</a:t>
            </a:r>
            <a:r>
              <a:rPr lang="en-US" dirty="0"/>
              <a:t>.</a:t>
            </a:r>
            <a:r>
              <a:rPr lang="en-US" dirty="0" smtClean="0"/>
              <a:t>” (89.3% agree)</a:t>
            </a:r>
          </a:p>
          <a:p>
            <a:endParaRPr lang="en-US" dirty="0" smtClean="0"/>
          </a:p>
          <a:p>
            <a:r>
              <a:rPr lang="en-US" dirty="0" smtClean="0"/>
              <a:t>2</a:t>
            </a:r>
            <a:r>
              <a:rPr lang="en-US" dirty="0"/>
              <a:t>. “I am able to integrate my faith with my professional skills</a:t>
            </a:r>
            <a:r>
              <a:rPr lang="en-US" dirty="0" smtClean="0"/>
              <a:t>. (55.9% agree)</a:t>
            </a:r>
          </a:p>
          <a:p>
            <a:endParaRPr lang="en-US" dirty="0" smtClean="0"/>
          </a:p>
          <a:p>
            <a:r>
              <a:rPr lang="en-US" dirty="0" smtClean="0"/>
              <a:t>3</a:t>
            </a:r>
            <a:r>
              <a:rPr lang="en-US" dirty="0"/>
              <a:t>. “I feel prepared to make ethical decisions.</a:t>
            </a:r>
            <a:r>
              <a:rPr lang="en-US" dirty="0" smtClean="0"/>
              <a:t>” (80.7% agree)</a:t>
            </a:r>
          </a:p>
          <a:p>
            <a:endParaRPr lang="en-US" dirty="0"/>
          </a:p>
          <a:p>
            <a:r>
              <a:rPr lang="en-US" dirty="0"/>
              <a:t>4. “I have mentors and/or professional models that significantly impact my </a:t>
            </a:r>
            <a:endParaRPr lang="en-US" dirty="0" smtClean="0"/>
          </a:p>
          <a:p>
            <a:r>
              <a:rPr lang="en-US" dirty="0" smtClean="0"/>
              <a:t>professional </a:t>
            </a:r>
            <a:r>
              <a:rPr lang="en-US" dirty="0"/>
              <a:t>development.</a:t>
            </a:r>
            <a:r>
              <a:rPr lang="en-US" dirty="0" smtClean="0"/>
              <a:t>” (80% agree)</a:t>
            </a:r>
          </a:p>
          <a:p>
            <a:endParaRPr lang="en-US" dirty="0"/>
          </a:p>
          <a:p>
            <a:r>
              <a:rPr lang="en-US" dirty="0"/>
              <a:t>5. I am currently involved in service activities related to my professional development.” </a:t>
            </a:r>
            <a:r>
              <a:rPr lang="en-US" dirty="0" smtClean="0"/>
              <a:t>(35.3% agree)</a:t>
            </a:r>
          </a:p>
          <a:p>
            <a:endParaRPr lang="en-US" dirty="0"/>
          </a:p>
          <a:p>
            <a:r>
              <a:rPr lang="en-US" dirty="0"/>
              <a:t>6. “I would describe my life as having a good work/life balance.” </a:t>
            </a:r>
            <a:r>
              <a:rPr lang="en-US" dirty="0" smtClean="0"/>
              <a:t>(63.5% agree)</a:t>
            </a:r>
          </a:p>
          <a:p>
            <a:endParaRPr lang="en-US" dirty="0"/>
          </a:p>
          <a:p>
            <a:r>
              <a:rPr lang="en-US" dirty="0"/>
              <a:t>7. “I have a clear plan of action for my professional development while in law school and beyond.</a:t>
            </a:r>
            <a:r>
              <a:rPr lang="en-US" dirty="0" smtClean="0"/>
              <a:t>”(56.1% agree) </a:t>
            </a:r>
          </a:p>
          <a:p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190943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8276" y="1583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0336771"/>
              </p:ext>
            </p:extLst>
          </p:nvPr>
        </p:nvGraphicFramePr>
        <p:xfrm>
          <a:off x="748770" y="1520692"/>
          <a:ext cx="7646801" cy="4285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850"/>
                <a:gridCol w="955850"/>
                <a:gridCol w="955850"/>
                <a:gridCol w="961477"/>
                <a:gridCol w="950224"/>
                <a:gridCol w="955850"/>
                <a:gridCol w="955850"/>
                <a:gridCol w="955850"/>
              </a:tblGrid>
              <a:tr h="5324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All Students</a:t>
                      </a:r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Values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Faith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Ethical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Mentor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Service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Balance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Plan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Values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.457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.414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.355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.237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.328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.409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Faith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.112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.440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.362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.364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.265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Ethical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.288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.148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.254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.358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Mentor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.356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.189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.333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Service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.304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240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Balance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.417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Plan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03963" y="699554"/>
            <a:ext cx="3619801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Correlation: All Students </a:t>
            </a:r>
            <a:endParaRPr lang="en-US" sz="2400" b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5217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8276" y="1583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482089"/>
              </p:ext>
            </p:extLst>
          </p:nvPr>
        </p:nvGraphicFramePr>
        <p:xfrm>
          <a:off x="748770" y="1520692"/>
          <a:ext cx="7646801" cy="4285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850"/>
                <a:gridCol w="955850"/>
                <a:gridCol w="955850"/>
                <a:gridCol w="961477"/>
                <a:gridCol w="950224"/>
                <a:gridCol w="955850"/>
                <a:gridCol w="955850"/>
                <a:gridCol w="955850"/>
              </a:tblGrid>
              <a:tr h="5324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Female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Students</a:t>
                      </a:r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Values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Faith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Ethical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Mentor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Service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Balance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Plan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Values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.247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.462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.352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.143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.208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.368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Faith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.073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.185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.204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.253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.176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Ethical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.194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.133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.255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.427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Mentor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.048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.000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.308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Service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.333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.303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Balance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.438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Plan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81500" y="699554"/>
            <a:ext cx="2930159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Correlation: Female</a:t>
            </a:r>
            <a:endParaRPr lang="en-US" sz="2400" b="1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6515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8276" y="1583567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6596113"/>
              </p:ext>
            </p:extLst>
          </p:nvPr>
        </p:nvGraphicFramePr>
        <p:xfrm>
          <a:off x="748770" y="1520692"/>
          <a:ext cx="7646801" cy="42857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55850"/>
                <a:gridCol w="955850"/>
                <a:gridCol w="955850"/>
                <a:gridCol w="961477"/>
                <a:gridCol w="950224"/>
                <a:gridCol w="955850"/>
                <a:gridCol w="955850"/>
                <a:gridCol w="955850"/>
              </a:tblGrid>
              <a:tr h="532402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Male Students</a:t>
                      </a:r>
                      <a:endParaRPr lang="en-US" sz="1200" dirty="0"/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Values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Faith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Ethical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Mentor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Service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Balance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rgbClr val="FFFFFF"/>
                          </a:solidFill>
                        </a:rPr>
                        <a:t>Plan</a:t>
                      </a:r>
                      <a:endParaRPr lang="en-US" sz="1500" dirty="0">
                        <a:solidFill>
                          <a:srgbClr val="FFFFFF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9FA6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Values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.611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.395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.360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.341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.461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.438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FFFF">
                          <a:lumMod val="95000"/>
                        </a:srgb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Faith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.123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.538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.486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.450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.333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Ethical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.330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.155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.247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.370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Mentor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.555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.291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.369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Service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BFBFB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.278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.221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Balance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R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.439</a:t>
                      </a:r>
                      <a:r>
                        <a:rPr lang="en-US" sz="1800" kern="1200" baseline="300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36188">
                <a:tc>
                  <a:txBody>
                    <a:bodyPr/>
                    <a:lstStyle/>
                    <a:p>
                      <a:r>
                        <a:rPr lang="en-US" sz="1500" dirty="0" smtClean="0">
                          <a:solidFill>
                            <a:schemeClr val="bg1"/>
                          </a:solidFill>
                        </a:rPr>
                        <a:t>Plan</a:t>
                      </a:r>
                      <a:endParaRPr lang="en-US" sz="15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rgbClr val="8D9FA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latin typeface="+mn-lt"/>
                        </a:rPr>
                        <a:t>1</a:t>
                      </a:r>
                      <a:endParaRPr lang="en-US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endParaRPr>
                    </a:p>
                  </a:txBody>
                  <a:tcPr>
                    <a:lnT w="12700" cap="flat" cmpd="sng" algn="ctr">
                      <a:solidFill>
                        <a:srgbClr val="BFBFB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196476" y="701007"/>
            <a:ext cx="26471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+mj-lt"/>
              </a:rPr>
              <a:t>Correlation: Male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5565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10899" y="376507"/>
            <a:ext cx="363528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Open Ended Questions:</a:t>
            </a:r>
          </a:p>
          <a:p>
            <a:r>
              <a:rPr lang="en-US" sz="2400" dirty="0" smtClean="0"/>
              <a:t>Professional Skills &amp; Faith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486008" y="1147050"/>
            <a:ext cx="8520281" cy="535531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eriod"/>
            </a:pPr>
            <a:r>
              <a:rPr lang="en-US" b="1" dirty="0" smtClean="0"/>
              <a:t>Provide </a:t>
            </a:r>
            <a:r>
              <a:rPr lang="en-US" b="1" dirty="0"/>
              <a:t>a personal example that illustrates the degree to which you </a:t>
            </a:r>
            <a:endParaRPr lang="en-US" b="1" dirty="0" smtClean="0"/>
          </a:p>
          <a:p>
            <a:r>
              <a:rPr lang="en-US" b="1" dirty="0" smtClean="0"/>
              <a:t>integrate your </a:t>
            </a:r>
            <a:r>
              <a:rPr lang="en-US" b="1" dirty="0"/>
              <a:t>personal values with your professional </a:t>
            </a:r>
            <a:r>
              <a:rPr lang="en-US" b="1" dirty="0" smtClean="0"/>
              <a:t>skills.</a:t>
            </a:r>
          </a:p>
          <a:p>
            <a:endParaRPr lang="en-US" i="1" dirty="0"/>
          </a:p>
          <a:p>
            <a:r>
              <a:rPr lang="en-US" i="1" dirty="0" smtClean="0"/>
              <a:t>“My </a:t>
            </a:r>
            <a:r>
              <a:rPr lang="en-US" i="1" dirty="0"/>
              <a:t>personal values highlight a belief in honestly and integrity, coupled with </a:t>
            </a:r>
            <a:r>
              <a:rPr lang="en-US" i="1" dirty="0" smtClean="0"/>
              <a:t>high</a:t>
            </a:r>
          </a:p>
          <a:p>
            <a:r>
              <a:rPr lang="en-US" i="1" dirty="0" smtClean="0"/>
              <a:t>levels </a:t>
            </a:r>
            <a:r>
              <a:rPr lang="en-US" i="1" dirty="0"/>
              <a:t>of </a:t>
            </a:r>
            <a:r>
              <a:rPr lang="en-US" i="1" dirty="0" smtClean="0"/>
              <a:t>motivation.”</a:t>
            </a:r>
          </a:p>
          <a:p>
            <a:endParaRPr lang="en-US" i="1" dirty="0"/>
          </a:p>
          <a:p>
            <a:r>
              <a:rPr lang="en-US" i="1" dirty="0" smtClean="0"/>
              <a:t>“</a:t>
            </a:r>
            <a:r>
              <a:rPr lang="en-US" i="1" dirty="0"/>
              <a:t>I try to implement my personal values of respect, tolerance, and kindness in </a:t>
            </a:r>
            <a:r>
              <a:rPr lang="en-US" i="1" dirty="0" smtClean="0"/>
              <a:t>the</a:t>
            </a:r>
          </a:p>
          <a:p>
            <a:r>
              <a:rPr lang="en-US" i="1" dirty="0" smtClean="0"/>
              <a:t>professional environment</a:t>
            </a:r>
            <a:r>
              <a:rPr lang="en-US" i="1" dirty="0"/>
              <a:t>, and I find that this helps me connect with people who </a:t>
            </a:r>
            <a:endParaRPr lang="en-US" i="1" dirty="0" smtClean="0"/>
          </a:p>
          <a:p>
            <a:r>
              <a:rPr lang="en-US" i="1" dirty="0" smtClean="0"/>
              <a:t>are </a:t>
            </a:r>
            <a:r>
              <a:rPr lang="en-US" i="1" dirty="0"/>
              <a:t>different than </a:t>
            </a:r>
            <a:r>
              <a:rPr lang="en-US" i="1" dirty="0" smtClean="0"/>
              <a:t>me.”</a:t>
            </a:r>
          </a:p>
          <a:p>
            <a:endParaRPr lang="en-US" dirty="0" smtClean="0"/>
          </a:p>
          <a:p>
            <a:r>
              <a:rPr lang="en-US" b="1" dirty="0" smtClean="0"/>
              <a:t>2. </a:t>
            </a:r>
            <a:r>
              <a:rPr lang="en-US" b="1" dirty="0"/>
              <a:t>P</a:t>
            </a:r>
            <a:r>
              <a:rPr lang="en-US" b="1" dirty="0" smtClean="0"/>
              <a:t>rovide </a:t>
            </a:r>
            <a:r>
              <a:rPr lang="en-US" b="1" dirty="0"/>
              <a:t>a personal example that illustrates the degree to </a:t>
            </a:r>
            <a:r>
              <a:rPr lang="en-US" b="1" dirty="0" smtClean="0"/>
              <a:t>which </a:t>
            </a:r>
            <a:r>
              <a:rPr lang="en-US" b="1" dirty="0"/>
              <a:t>you </a:t>
            </a:r>
            <a:endParaRPr lang="en-US" b="1" dirty="0" smtClean="0"/>
          </a:p>
          <a:p>
            <a:r>
              <a:rPr lang="en-US" b="1" dirty="0" smtClean="0"/>
              <a:t>integrate your </a:t>
            </a:r>
            <a:r>
              <a:rPr lang="en-US" b="1" dirty="0"/>
              <a:t>faith with your professional skills</a:t>
            </a:r>
            <a:r>
              <a:rPr lang="en-US" b="1" dirty="0" smtClean="0"/>
              <a:t>.</a:t>
            </a:r>
          </a:p>
          <a:p>
            <a:endParaRPr lang="en-US" dirty="0"/>
          </a:p>
          <a:p>
            <a:r>
              <a:rPr lang="en-US" i="1" dirty="0" smtClean="0"/>
              <a:t>“I </a:t>
            </a:r>
            <a:r>
              <a:rPr lang="en-US" i="1" dirty="0"/>
              <a:t>live a faithful life, but, out of tactfulness, I don't share it too openly, only in </a:t>
            </a:r>
            <a:endParaRPr lang="en-US" i="1" dirty="0" smtClean="0"/>
          </a:p>
          <a:p>
            <a:r>
              <a:rPr lang="en-US" i="1" dirty="0" smtClean="0"/>
              <a:t>reserved situations or </a:t>
            </a:r>
            <a:r>
              <a:rPr lang="en-US" i="1" dirty="0"/>
              <a:t>invited situations but it exudes via my </a:t>
            </a:r>
            <a:r>
              <a:rPr lang="en-US" i="1" dirty="0" smtClean="0"/>
              <a:t>behavior.” </a:t>
            </a:r>
            <a:endParaRPr lang="en-US" i="1" dirty="0"/>
          </a:p>
          <a:p>
            <a:endParaRPr lang="en-US" i="1" dirty="0" smtClean="0"/>
          </a:p>
          <a:p>
            <a:r>
              <a:rPr lang="en-US" i="1" dirty="0" smtClean="0"/>
              <a:t>“I </a:t>
            </a:r>
            <a:r>
              <a:rPr lang="en-US" i="1" dirty="0"/>
              <a:t>believe it is even more important to show people who Jesus is rather than </a:t>
            </a:r>
            <a:endParaRPr lang="en-US" i="1" dirty="0" smtClean="0"/>
          </a:p>
          <a:p>
            <a:r>
              <a:rPr lang="en-US" i="1" dirty="0" smtClean="0"/>
              <a:t>tell them</a:t>
            </a:r>
            <a:r>
              <a:rPr lang="en-US" i="1" dirty="0"/>
              <a:t>, and by </a:t>
            </a:r>
            <a:r>
              <a:rPr lang="en-US" i="1" dirty="0" smtClean="0"/>
              <a:t>showing </a:t>
            </a:r>
            <a:r>
              <a:rPr lang="en-US" i="1" dirty="0"/>
              <a:t>love and grace to clients and opposing sides does </a:t>
            </a:r>
            <a:r>
              <a:rPr lang="en-US" i="1" dirty="0" smtClean="0"/>
              <a:t>this.”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7470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6008" y="998975"/>
            <a:ext cx="858440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3. </a:t>
            </a:r>
            <a:r>
              <a:rPr lang="en-US" b="1" dirty="0"/>
              <a:t>P</a:t>
            </a:r>
            <a:r>
              <a:rPr lang="en-US" b="1" dirty="0" smtClean="0"/>
              <a:t>rovide </a:t>
            </a:r>
            <a:r>
              <a:rPr lang="en-US" b="1" dirty="0"/>
              <a:t>a personal example that illustrates the degree to which you are </a:t>
            </a:r>
            <a:endParaRPr lang="en-US" b="1" dirty="0" smtClean="0"/>
          </a:p>
          <a:p>
            <a:r>
              <a:rPr lang="en-US" b="1" dirty="0" smtClean="0"/>
              <a:t>able </a:t>
            </a:r>
            <a:r>
              <a:rPr lang="en-US" b="1" dirty="0"/>
              <a:t>to </a:t>
            </a:r>
            <a:r>
              <a:rPr lang="en-US" b="1" dirty="0" smtClean="0"/>
              <a:t>make </a:t>
            </a:r>
            <a:r>
              <a:rPr lang="en-US" b="1" dirty="0"/>
              <a:t>professional ethical </a:t>
            </a:r>
            <a:r>
              <a:rPr lang="en-US" b="1" dirty="0" smtClean="0"/>
              <a:t>decisions.</a:t>
            </a:r>
          </a:p>
          <a:p>
            <a:endParaRPr lang="en-US" dirty="0" smtClean="0"/>
          </a:p>
          <a:p>
            <a:r>
              <a:rPr lang="en-US" i="1" dirty="0" smtClean="0"/>
              <a:t>“</a:t>
            </a:r>
            <a:r>
              <a:rPr lang="en-US" i="1" dirty="0"/>
              <a:t>I still have plenty to learn in terms of the ethical rules of my profession, but I have </a:t>
            </a:r>
            <a:endParaRPr lang="en-US" i="1" dirty="0" smtClean="0"/>
          </a:p>
          <a:p>
            <a:r>
              <a:rPr lang="en-US" i="1" dirty="0" smtClean="0"/>
              <a:t>generally </a:t>
            </a:r>
            <a:r>
              <a:rPr lang="en-US" i="1" dirty="0"/>
              <a:t>a good ethical </a:t>
            </a:r>
            <a:r>
              <a:rPr lang="en-US" i="1" dirty="0" smtClean="0"/>
              <a:t>standing.”</a:t>
            </a:r>
          </a:p>
          <a:p>
            <a:endParaRPr lang="en-US" dirty="0"/>
          </a:p>
          <a:p>
            <a:r>
              <a:rPr lang="en-US" i="1" dirty="0" smtClean="0"/>
              <a:t>“I'm </a:t>
            </a:r>
            <a:r>
              <a:rPr lang="en-US" i="1" dirty="0"/>
              <a:t>not 100% prepared just because I don't know what ethical decisions I will be </a:t>
            </a:r>
            <a:endParaRPr lang="en-US" i="1" dirty="0" smtClean="0"/>
          </a:p>
          <a:p>
            <a:r>
              <a:rPr lang="en-US" i="1" dirty="0" smtClean="0"/>
              <a:t>faced with.” </a:t>
            </a:r>
          </a:p>
          <a:p>
            <a:endParaRPr lang="en-US" dirty="0" smtClean="0"/>
          </a:p>
          <a:p>
            <a:r>
              <a:rPr lang="en-US" b="1" dirty="0"/>
              <a:t>4</a:t>
            </a:r>
            <a:r>
              <a:rPr lang="en-US" b="1" dirty="0" smtClean="0"/>
              <a:t>. </a:t>
            </a:r>
            <a:r>
              <a:rPr lang="en-US" b="1" dirty="0"/>
              <a:t>P</a:t>
            </a:r>
            <a:r>
              <a:rPr lang="en-US" b="1" dirty="0" smtClean="0"/>
              <a:t>rovide </a:t>
            </a:r>
            <a:r>
              <a:rPr lang="en-US" b="1" dirty="0"/>
              <a:t>a personal example that illustrates how mentors and/or </a:t>
            </a:r>
            <a:endParaRPr lang="en-US" b="1" dirty="0" smtClean="0"/>
          </a:p>
          <a:p>
            <a:r>
              <a:rPr lang="en-US" b="1" dirty="0" smtClean="0"/>
              <a:t>professional models </a:t>
            </a:r>
            <a:r>
              <a:rPr lang="en-US" b="1" dirty="0"/>
              <a:t>have impacted your professional </a:t>
            </a:r>
            <a:r>
              <a:rPr lang="en-US" b="1" dirty="0" smtClean="0"/>
              <a:t>development.</a:t>
            </a:r>
          </a:p>
          <a:p>
            <a:endParaRPr lang="en-US" i="1" dirty="0"/>
          </a:p>
          <a:p>
            <a:r>
              <a:rPr lang="en-US" i="1" dirty="0" smtClean="0"/>
              <a:t>“I </a:t>
            </a:r>
            <a:r>
              <a:rPr lang="en-US" i="1" dirty="0"/>
              <a:t>have mentors provided by the university as well as ones that I have built </a:t>
            </a:r>
            <a:endParaRPr lang="en-US" i="1" dirty="0" smtClean="0"/>
          </a:p>
          <a:p>
            <a:r>
              <a:rPr lang="en-US" i="1" dirty="0" smtClean="0"/>
              <a:t>relationships </a:t>
            </a:r>
            <a:r>
              <a:rPr lang="en-US" i="1" dirty="0"/>
              <a:t>with. </a:t>
            </a:r>
            <a:r>
              <a:rPr lang="en-US" i="1" dirty="0" smtClean="0"/>
              <a:t>They </a:t>
            </a:r>
            <a:r>
              <a:rPr lang="en-US" i="1" dirty="0"/>
              <a:t>are excellent and I know that I can count on </a:t>
            </a:r>
            <a:r>
              <a:rPr lang="en-US" i="1" dirty="0" smtClean="0"/>
              <a:t>them”</a:t>
            </a:r>
          </a:p>
          <a:p>
            <a:endParaRPr lang="en-US" i="1" dirty="0" smtClean="0"/>
          </a:p>
          <a:p>
            <a:r>
              <a:rPr lang="en-US" i="1" dirty="0" smtClean="0"/>
              <a:t>“Student </a:t>
            </a:r>
            <a:r>
              <a:rPr lang="en-US" i="1" dirty="0"/>
              <a:t>mentors and preceptors have been an amazing resource to </a:t>
            </a:r>
            <a:r>
              <a:rPr lang="en-US" i="1" dirty="0" smtClean="0"/>
              <a:t>have.”</a:t>
            </a:r>
          </a:p>
          <a:p>
            <a:endParaRPr lang="en-US" i="1" dirty="0" smtClean="0"/>
          </a:p>
          <a:p>
            <a:r>
              <a:rPr lang="en-US" i="1" dirty="0" smtClean="0"/>
              <a:t>“</a:t>
            </a:r>
            <a:r>
              <a:rPr lang="en-US" i="1" dirty="0"/>
              <a:t>I am working on cultivating mentors but the process is still in the early stages.</a:t>
            </a:r>
            <a:r>
              <a:rPr lang="en-US" i="1" dirty="0" smtClean="0"/>
              <a:t>”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204599" y="417501"/>
            <a:ext cx="2488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Ethics &amp; Mentors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642850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15764" y="866466"/>
            <a:ext cx="8430513" cy="563231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5. Provide a personal example that illustrates the degree to which you are </a:t>
            </a:r>
          </a:p>
          <a:p>
            <a:r>
              <a:rPr lang="en-US" b="1" dirty="0" smtClean="0"/>
              <a:t>involved in service activities related to your professional development.</a:t>
            </a:r>
          </a:p>
          <a:p>
            <a:endParaRPr lang="en-US" i="1" dirty="0"/>
          </a:p>
          <a:p>
            <a:r>
              <a:rPr lang="en-US" i="1" dirty="0" smtClean="0"/>
              <a:t>“</a:t>
            </a:r>
            <a:r>
              <a:rPr lang="en-US" i="1" dirty="0"/>
              <a:t>This is an area that I need to work on. I am not involved in any significant </a:t>
            </a:r>
            <a:endParaRPr lang="en-US" i="1" dirty="0" smtClean="0"/>
          </a:p>
          <a:p>
            <a:r>
              <a:rPr lang="en-US" i="1" dirty="0" smtClean="0"/>
              <a:t>activities</a:t>
            </a:r>
            <a:r>
              <a:rPr lang="en-US" i="1" dirty="0"/>
              <a:t>, and </a:t>
            </a:r>
            <a:r>
              <a:rPr lang="en-US" i="1" dirty="0" smtClean="0"/>
              <a:t>I </a:t>
            </a:r>
            <a:r>
              <a:rPr lang="en-US" i="1" dirty="0"/>
              <a:t>need to start trying to figure out what to do in this area </a:t>
            </a:r>
            <a:endParaRPr lang="en-US" i="1" dirty="0" smtClean="0"/>
          </a:p>
          <a:p>
            <a:endParaRPr lang="en-US" i="1" dirty="0"/>
          </a:p>
          <a:p>
            <a:r>
              <a:rPr lang="en-US" i="1" dirty="0"/>
              <a:t>“I attend </a:t>
            </a:r>
            <a:r>
              <a:rPr lang="en-US" i="1" dirty="0" smtClean="0">
                <a:solidFill>
                  <a:srgbClr val="262626"/>
                </a:solidFill>
              </a:rPr>
              <a:t>CLA (Christian Legal Aid) </a:t>
            </a:r>
            <a:r>
              <a:rPr lang="en-US" i="1" dirty="0"/>
              <a:t>and am volunteering with Global Justice </a:t>
            </a:r>
            <a:r>
              <a:rPr lang="en-US" i="1" dirty="0" smtClean="0"/>
              <a:t>I</a:t>
            </a:r>
          </a:p>
          <a:p>
            <a:r>
              <a:rPr lang="en-US" i="1" dirty="0" err="1" smtClean="0"/>
              <a:t>nitiatives</a:t>
            </a:r>
            <a:r>
              <a:rPr lang="en-US" i="1" dirty="0"/>
              <a:t>.</a:t>
            </a:r>
            <a:r>
              <a:rPr lang="en-US" i="1" dirty="0" smtClean="0"/>
              <a:t>”</a:t>
            </a:r>
          </a:p>
          <a:p>
            <a:endParaRPr lang="en-US" i="1" dirty="0"/>
          </a:p>
          <a:p>
            <a:r>
              <a:rPr lang="en-US" i="1" dirty="0"/>
              <a:t>“I've gone to CLA, and I really enjoy it.” </a:t>
            </a:r>
          </a:p>
          <a:p>
            <a:endParaRPr lang="en-US" dirty="0" smtClean="0"/>
          </a:p>
          <a:p>
            <a:r>
              <a:rPr lang="en-US" b="1" dirty="0" smtClean="0"/>
              <a:t>6. </a:t>
            </a:r>
            <a:r>
              <a:rPr lang="en-US" b="1" dirty="0"/>
              <a:t>P</a:t>
            </a:r>
            <a:r>
              <a:rPr lang="en-US" b="1" dirty="0" smtClean="0"/>
              <a:t>rovide </a:t>
            </a:r>
            <a:r>
              <a:rPr lang="en-US" b="1" dirty="0"/>
              <a:t>a personal example that illustrates the degree that your life </a:t>
            </a:r>
            <a:endParaRPr lang="en-US" b="1" dirty="0" smtClean="0"/>
          </a:p>
          <a:p>
            <a:r>
              <a:rPr lang="en-US" b="1" dirty="0" smtClean="0"/>
              <a:t>reflects </a:t>
            </a:r>
            <a:r>
              <a:rPr lang="en-US" b="1" dirty="0"/>
              <a:t>a </a:t>
            </a:r>
            <a:r>
              <a:rPr lang="en-US" b="1" dirty="0" smtClean="0"/>
              <a:t>good </a:t>
            </a:r>
            <a:r>
              <a:rPr lang="en-US" b="1" dirty="0"/>
              <a:t>work/life </a:t>
            </a:r>
            <a:r>
              <a:rPr lang="en-US" b="1" dirty="0" smtClean="0"/>
              <a:t>balance.</a:t>
            </a:r>
          </a:p>
          <a:p>
            <a:endParaRPr lang="en-US" i="1" dirty="0"/>
          </a:p>
          <a:p>
            <a:r>
              <a:rPr lang="en-US" i="1" dirty="0" smtClean="0"/>
              <a:t>“Law </a:t>
            </a:r>
            <a:r>
              <a:rPr lang="en-US" i="1" dirty="0"/>
              <a:t>school makes this a challenge. Some days I can strike a balance, some </a:t>
            </a:r>
            <a:endParaRPr lang="en-US" i="1" dirty="0" smtClean="0"/>
          </a:p>
          <a:p>
            <a:r>
              <a:rPr lang="en-US" i="1" dirty="0" smtClean="0"/>
              <a:t>days </a:t>
            </a:r>
            <a:r>
              <a:rPr lang="en-US" i="1" dirty="0"/>
              <a:t>school </a:t>
            </a:r>
            <a:r>
              <a:rPr lang="en-US" i="1" dirty="0" smtClean="0"/>
              <a:t>overwhelms </a:t>
            </a:r>
            <a:r>
              <a:rPr lang="en-US" i="1" dirty="0"/>
              <a:t>all attempts at </a:t>
            </a:r>
            <a:r>
              <a:rPr lang="en-US" i="1" dirty="0" smtClean="0"/>
              <a:t>balance.”</a:t>
            </a:r>
          </a:p>
          <a:p>
            <a:endParaRPr lang="en-US" i="1" dirty="0" smtClean="0"/>
          </a:p>
          <a:p>
            <a:r>
              <a:rPr lang="en-US" i="1" dirty="0" smtClean="0"/>
              <a:t>“I </a:t>
            </a:r>
            <a:r>
              <a:rPr lang="en-US" i="1" dirty="0"/>
              <a:t>use my time effectively and have learned to not feel guilty when taking breaks. </a:t>
            </a:r>
            <a:endParaRPr lang="en-US" i="1" dirty="0" smtClean="0"/>
          </a:p>
          <a:p>
            <a:r>
              <a:rPr lang="en-US" i="1" dirty="0" smtClean="0"/>
              <a:t>It </a:t>
            </a:r>
            <a:r>
              <a:rPr lang="en-US" i="1" dirty="0"/>
              <a:t>was very </a:t>
            </a:r>
            <a:r>
              <a:rPr lang="en-US" i="1" dirty="0" smtClean="0"/>
              <a:t>challenging </a:t>
            </a:r>
            <a:r>
              <a:rPr lang="en-US" i="1" dirty="0"/>
              <a:t>as first to take time for myself, but I realized that it </a:t>
            </a:r>
            <a:r>
              <a:rPr lang="en-US" dirty="0"/>
              <a:t>is </a:t>
            </a:r>
            <a:endParaRPr lang="en-US" dirty="0" smtClean="0"/>
          </a:p>
          <a:p>
            <a:r>
              <a:rPr lang="en-US" i="1" dirty="0" smtClean="0"/>
              <a:t>crucial </a:t>
            </a:r>
            <a:r>
              <a:rPr lang="en-US" i="1" dirty="0"/>
              <a:t>to my </a:t>
            </a:r>
            <a:r>
              <a:rPr lang="en-US" i="1" dirty="0" smtClean="0"/>
              <a:t>success.”</a:t>
            </a:r>
            <a:endParaRPr lang="en-US" i="1" dirty="0"/>
          </a:p>
        </p:txBody>
      </p:sp>
      <p:sp>
        <p:nvSpPr>
          <p:cNvPr id="4" name="TextBox 3"/>
          <p:cNvSpPr txBox="1"/>
          <p:nvPr/>
        </p:nvSpPr>
        <p:spPr>
          <a:xfrm>
            <a:off x="3204599" y="404801"/>
            <a:ext cx="25624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Service &amp; Balance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8850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86008" y="1348473"/>
            <a:ext cx="8545929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7. Provide </a:t>
            </a:r>
            <a:r>
              <a:rPr lang="en-US" b="1" dirty="0"/>
              <a:t>a personal example </a:t>
            </a:r>
            <a:r>
              <a:rPr lang="en-US" b="1" dirty="0" smtClean="0"/>
              <a:t>that </a:t>
            </a:r>
            <a:r>
              <a:rPr lang="en-US" b="1" dirty="0"/>
              <a:t>illustrates the degree to which you have </a:t>
            </a:r>
            <a:endParaRPr lang="en-US" b="1" dirty="0" smtClean="0"/>
          </a:p>
          <a:p>
            <a:r>
              <a:rPr lang="en-US" b="1" dirty="0" smtClean="0"/>
              <a:t>a </a:t>
            </a:r>
            <a:r>
              <a:rPr lang="en-US" b="1" dirty="0"/>
              <a:t>plan </a:t>
            </a:r>
            <a:r>
              <a:rPr lang="en-US" b="1" dirty="0" smtClean="0"/>
              <a:t>of action </a:t>
            </a:r>
            <a:r>
              <a:rPr lang="en-US" b="1" dirty="0"/>
              <a:t>for your professional </a:t>
            </a:r>
            <a:r>
              <a:rPr lang="en-US" b="1" dirty="0" smtClean="0"/>
              <a:t>development.</a:t>
            </a:r>
          </a:p>
          <a:p>
            <a:endParaRPr lang="en-US" i="1" dirty="0"/>
          </a:p>
          <a:p>
            <a:r>
              <a:rPr lang="en-US" i="1" dirty="0"/>
              <a:t>“I have already started the process of developing contacts at desirable employers </a:t>
            </a:r>
            <a:endParaRPr lang="en-US" i="1" dirty="0" smtClean="0"/>
          </a:p>
          <a:p>
            <a:r>
              <a:rPr lang="en-US" i="1" dirty="0" smtClean="0"/>
              <a:t>after </a:t>
            </a:r>
            <a:r>
              <a:rPr lang="en-US" i="1" dirty="0"/>
              <a:t>law </a:t>
            </a:r>
            <a:r>
              <a:rPr lang="en-US" i="1" dirty="0" smtClean="0"/>
              <a:t>school</a:t>
            </a:r>
            <a:r>
              <a:rPr lang="en-US" i="1" dirty="0"/>
              <a:t>.”</a:t>
            </a:r>
          </a:p>
          <a:p>
            <a:endParaRPr lang="en-US" i="1" dirty="0"/>
          </a:p>
          <a:p>
            <a:r>
              <a:rPr lang="en-US" i="1" dirty="0"/>
              <a:t>“At this point, I have general ideas, but no specific plan.”</a:t>
            </a:r>
          </a:p>
          <a:p>
            <a:endParaRPr lang="en-US" i="1" dirty="0" smtClean="0"/>
          </a:p>
          <a:p>
            <a:r>
              <a:rPr lang="en-US" i="1" dirty="0"/>
              <a:t>“I hope to obtain a meaningful leadership position in an organization whose </a:t>
            </a:r>
            <a:endParaRPr lang="en-US" i="1" dirty="0" smtClean="0"/>
          </a:p>
          <a:p>
            <a:r>
              <a:rPr lang="en-US" i="1" dirty="0" smtClean="0"/>
              <a:t>mission </a:t>
            </a:r>
            <a:r>
              <a:rPr lang="en-US" i="1" dirty="0"/>
              <a:t>I am </a:t>
            </a:r>
            <a:r>
              <a:rPr lang="en-US" i="1" dirty="0" smtClean="0"/>
              <a:t>passionate </a:t>
            </a:r>
            <a:r>
              <a:rPr lang="en-US" i="1" dirty="0"/>
              <a:t>about.”</a:t>
            </a:r>
          </a:p>
          <a:p>
            <a:endParaRPr lang="en-US" i="1" dirty="0" smtClean="0"/>
          </a:p>
          <a:p>
            <a:r>
              <a:rPr lang="en-US" i="1" dirty="0"/>
              <a:t>“I know what I want. Not sure how to get there.”</a:t>
            </a:r>
          </a:p>
          <a:p>
            <a:endParaRPr lang="en-US" i="1" dirty="0"/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636399" y="749933"/>
            <a:ext cx="2121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Plan of Action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031966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23900" y="1384300"/>
            <a:ext cx="747827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Don Thompson – </a:t>
            </a:r>
            <a:r>
              <a:rPr lang="en-US" sz="2400" b="1" dirty="0" smtClean="0">
                <a:hlinkClick r:id="rId2"/>
              </a:rPr>
              <a:t>thompson@pepperdine.edu</a:t>
            </a:r>
            <a:r>
              <a:rPr lang="en-US" sz="2400" b="1" dirty="0" smtClean="0"/>
              <a:t>, x4831</a:t>
            </a:r>
          </a:p>
          <a:p>
            <a:endParaRPr lang="en-US" sz="2400" b="1" dirty="0"/>
          </a:p>
          <a:p>
            <a:r>
              <a:rPr lang="en-US" sz="2400" b="1" dirty="0" smtClean="0"/>
              <a:t>Cindy Miller-Perrin – </a:t>
            </a:r>
            <a:r>
              <a:rPr lang="en-US" sz="2400" b="1" dirty="0" smtClean="0">
                <a:hlinkClick r:id="rId3"/>
              </a:rPr>
              <a:t>cperrin@pepperdine.edu</a:t>
            </a:r>
            <a:r>
              <a:rPr lang="en-US" sz="2400" b="1" dirty="0" smtClean="0"/>
              <a:t>, x4027</a:t>
            </a:r>
          </a:p>
          <a:p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313791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Mature Faith Index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1412" y="1968501"/>
            <a:ext cx="7345363" cy="393192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My faith helps me know right from wrong.</a:t>
            </a:r>
          </a:p>
          <a:p>
            <a:pPr marL="0" indent="0">
              <a:buNone/>
            </a:pPr>
            <a:r>
              <a:rPr lang="en-US" dirty="0" smtClean="0"/>
              <a:t>I take time for periods of prayer or meditation.</a:t>
            </a:r>
          </a:p>
          <a:p>
            <a:pPr marL="0" indent="0">
              <a:buNone/>
            </a:pPr>
            <a:r>
              <a:rPr lang="en-US" dirty="0" smtClean="0"/>
              <a:t>Every day I see evidence that God is active in the world.</a:t>
            </a:r>
          </a:p>
          <a:p>
            <a:pPr marL="0" indent="0">
              <a:buNone/>
            </a:pPr>
            <a:r>
              <a:rPr lang="en-US" dirty="0" smtClean="0"/>
              <a:t>As I grow older, my understanding of God changes.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96345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College Student </a:t>
            </a:r>
            <a:br>
              <a:rPr lang="en-US" dirty="0" smtClean="0"/>
            </a:br>
            <a:r>
              <a:rPr lang="en-US" dirty="0" smtClean="0"/>
              <a:t>Faith Behaviors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How often do you attend religious services?</a:t>
            </a:r>
          </a:p>
          <a:p>
            <a:pPr marL="0" indent="0">
              <a:buNone/>
            </a:pPr>
            <a:r>
              <a:rPr lang="en-US" dirty="0" smtClean="0"/>
              <a:t>How often have you read the Bible in the last year?</a:t>
            </a:r>
          </a:p>
          <a:p>
            <a:pPr marL="0" indent="0">
              <a:buNone/>
            </a:pPr>
            <a:r>
              <a:rPr lang="en-US" dirty="0" smtClean="0"/>
              <a:t>How often have you engaged in community service over the past year?</a:t>
            </a:r>
          </a:p>
          <a:p>
            <a:pPr marL="0" indent="0">
              <a:buNone/>
            </a:pPr>
            <a:r>
              <a:rPr lang="en-US" dirty="0" smtClean="0"/>
              <a:t>How often do you read devotional, religious, or spiritual material other than the Bible?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3139193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Spiritual Struggles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Wondering whether God has abandoned me</a:t>
            </a:r>
          </a:p>
          <a:p>
            <a:pPr marL="0" indent="0">
              <a:buNone/>
            </a:pPr>
            <a:r>
              <a:rPr lang="en-US" dirty="0" smtClean="0"/>
              <a:t>Questioning the teachings of my faith</a:t>
            </a:r>
          </a:p>
          <a:p>
            <a:pPr marL="0" indent="0">
              <a:buNone/>
            </a:pPr>
            <a:r>
              <a:rPr lang="en-US" dirty="0" smtClean="0"/>
              <a:t>I argue with my parents because of religious beliefs.</a:t>
            </a:r>
          </a:p>
          <a:p>
            <a:pPr marL="0" indent="0">
              <a:buNone/>
            </a:pPr>
            <a:r>
              <a:rPr lang="en-US" dirty="0" smtClean="0"/>
              <a:t>I am frustrated with God.</a:t>
            </a:r>
          </a:p>
          <a:p>
            <a:pPr marL="0" indent="0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275638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Understanding of Vocation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Vocation is one’s job or career</a:t>
            </a:r>
          </a:p>
          <a:p>
            <a:pPr marL="0" indent="0">
              <a:buNone/>
            </a:pPr>
            <a:r>
              <a:rPr lang="en-US" dirty="0" smtClean="0"/>
              <a:t>My definition of vocation is based on my religious faith</a:t>
            </a:r>
          </a:p>
          <a:p>
            <a:pPr marL="0" indent="0">
              <a:buNone/>
            </a:pPr>
            <a:r>
              <a:rPr lang="en-US" dirty="0" smtClean="0"/>
              <a:t>Vocation is one’s life purpose.</a:t>
            </a:r>
          </a:p>
          <a:p>
            <a:pPr marL="0" indent="0">
              <a:buNone/>
            </a:pPr>
            <a:r>
              <a:rPr lang="en-US" dirty="0" smtClean="0"/>
              <a:t>Vocation is a holy sacrament, like communion, confession or baptism.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8572175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Vocational Discernment</a:t>
            </a:r>
            <a:br>
              <a:rPr lang="en-US" dirty="0" smtClean="0"/>
            </a:br>
            <a:r>
              <a:rPr lang="en-US" dirty="0" smtClean="0"/>
              <a:t> and 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 do not spend much time contemplating my vocation</a:t>
            </a:r>
          </a:p>
          <a:p>
            <a:pPr marL="0" indent="0">
              <a:buNone/>
            </a:pPr>
            <a:r>
              <a:rPr lang="en-US" dirty="0" smtClean="0"/>
              <a:t>I am confident that I am living out my vocation calling</a:t>
            </a:r>
          </a:p>
          <a:p>
            <a:pPr marL="0" indent="0">
              <a:buNone/>
            </a:pPr>
            <a:r>
              <a:rPr lang="en-US" dirty="0" smtClean="0"/>
              <a:t>I feel a great sense of passion for the topics covered in my major.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101105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General Life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 have goals that I am working towards</a:t>
            </a:r>
          </a:p>
          <a:p>
            <a:pPr marL="0" indent="0">
              <a:buNone/>
            </a:pPr>
            <a:r>
              <a:rPr lang="en-US" dirty="0" smtClean="0"/>
              <a:t>I know how I should be using my gifts and talents</a:t>
            </a:r>
          </a:p>
          <a:p>
            <a:pPr marL="0" indent="0">
              <a:buNone/>
            </a:pPr>
            <a:r>
              <a:rPr lang="en-US" dirty="0" smtClean="0"/>
              <a:t>Everyday is new to me</a:t>
            </a:r>
          </a:p>
          <a:p>
            <a:pPr marL="0" indent="0">
              <a:buNone/>
            </a:pPr>
            <a:r>
              <a:rPr lang="en-US" dirty="0" smtClean="0"/>
              <a:t>I make a difference in the lives of those around me</a:t>
            </a:r>
          </a:p>
        </p:txBody>
      </p:sp>
    </p:spTree>
    <p:extLst>
      <p:ext uri="{BB962C8B-B14F-4D97-AF65-F5344CB8AC3E}">
        <p14:creationId xmlns:p14="http://schemas.microsoft.com/office/powerpoint/2010/main" val="388252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13253</TotalTime>
  <Words>2369</Words>
  <Application>Microsoft Macintosh PowerPoint</Application>
  <PresentationFormat>On-screen Show (4:3)</PresentationFormat>
  <Paragraphs>569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Capital</vt:lpstr>
      <vt:lpstr>Seaver Undergraduate Survey on Faith and Vocation  2011-2014</vt:lpstr>
      <vt:lpstr>Sample Characteristics</vt:lpstr>
      <vt:lpstr>Faith and Spirituality</vt:lpstr>
      <vt:lpstr>Mature Faith Index</vt:lpstr>
      <vt:lpstr>College Student  Faith Behaviors</vt:lpstr>
      <vt:lpstr>Spiritual Struggles</vt:lpstr>
      <vt:lpstr>Understanding of Vocation</vt:lpstr>
      <vt:lpstr>Vocational Discernment  and Action</vt:lpstr>
      <vt:lpstr>General Life Purpose</vt:lpstr>
      <vt:lpstr>Personal Barriers</vt:lpstr>
      <vt:lpstr>Interpersonal Barriers</vt:lpstr>
      <vt:lpstr>Sociocultural Barriers</vt:lpstr>
      <vt:lpstr>Wellness</vt:lpstr>
      <vt:lpstr>Time Differences: Mature Faith Index</vt:lpstr>
      <vt:lpstr>Time Differences: College Student Behaviors</vt:lpstr>
      <vt:lpstr>Time Differences: Divine Struggles</vt:lpstr>
      <vt:lpstr>Total Sample Correlations</vt:lpstr>
      <vt:lpstr>Gender Differences: Mature Faith Index </vt:lpstr>
      <vt:lpstr>Gender Differences:  Faith Behaviors</vt:lpstr>
      <vt:lpstr>Gender Differences: Negative Religious Coping </vt:lpstr>
      <vt:lpstr>Gender Differences: Doubts</vt:lpstr>
      <vt:lpstr>Gender Differences: Understanding Vocation</vt:lpstr>
      <vt:lpstr>Gender Differences: Life Purpose</vt:lpstr>
      <vt:lpstr>Gender Differences: Personal Barriers</vt:lpstr>
      <vt:lpstr>Gender Differences: Sociocultural Barriers</vt:lpstr>
      <vt:lpstr>Gender Differences: Wellness </vt:lpstr>
      <vt:lpstr>Female Correlations</vt:lpstr>
      <vt:lpstr>Male Correlations</vt:lpstr>
      <vt:lpstr>First Year Law Student Life Purpose Survey</vt:lpstr>
      <vt:lpstr>PowerPoint Presentation</vt:lpstr>
      <vt:lpstr>Survey Questions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Meg Johnson</dc:creator>
  <cp:lastModifiedBy>Don Thompson</cp:lastModifiedBy>
  <cp:revision>119</cp:revision>
  <dcterms:created xsi:type="dcterms:W3CDTF">2016-02-01T04:04:15Z</dcterms:created>
  <dcterms:modified xsi:type="dcterms:W3CDTF">2016-02-29T19:22:33Z</dcterms:modified>
</cp:coreProperties>
</file>